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1" r:id="rId1"/>
  </p:sldMasterIdLst>
  <p:notesMasterIdLst>
    <p:notesMasterId r:id="rId30"/>
  </p:notesMasterIdLst>
  <p:sldIdLst>
    <p:sldId id="256" r:id="rId2"/>
    <p:sldId id="359" r:id="rId3"/>
    <p:sldId id="419" r:id="rId4"/>
    <p:sldId id="404" r:id="rId5"/>
    <p:sldId id="410" r:id="rId6"/>
    <p:sldId id="405" r:id="rId7"/>
    <p:sldId id="407" r:id="rId8"/>
    <p:sldId id="409" r:id="rId9"/>
    <p:sldId id="415" r:id="rId10"/>
    <p:sldId id="421" r:id="rId11"/>
    <p:sldId id="422" r:id="rId12"/>
    <p:sldId id="423" r:id="rId13"/>
    <p:sldId id="424" r:id="rId14"/>
    <p:sldId id="425" r:id="rId15"/>
    <p:sldId id="426" r:id="rId16"/>
    <p:sldId id="427" r:id="rId17"/>
    <p:sldId id="428" r:id="rId18"/>
    <p:sldId id="429" r:id="rId19"/>
    <p:sldId id="430" r:id="rId20"/>
    <p:sldId id="431" r:id="rId21"/>
    <p:sldId id="432" r:id="rId22"/>
    <p:sldId id="433" r:id="rId23"/>
    <p:sldId id="434" r:id="rId24"/>
    <p:sldId id="417" r:id="rId25"/>
    <p:sldId id="435" r:id="rId26"/>
    <p:sldId id="436" r:id="rId27"/>
    <p:sldId id="437" r:id="rId28"/>
    <p:sldId id="420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84" autoAdjust="0"/>
    <p:restoredTop sz="85749" autoAdjust="0"/>
  </p:normalViewPr>
  <p:slideViewPr>
    <p:cSldViewPr>
      <p:cViewPr varScale="1">
        <p:scale>
          <a:sx n="100" d="100"/>
          <a:sy n="100" d="100"/>
        </p:scale>
        <p:origin x="153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F0A17A8-B87A-4B02-B1FC-CC57CAAA36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399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780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6797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0807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8885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3754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665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2748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7341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7960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699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2591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2808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Every Monday, we’ll have a short time devoted to sharing our new games.</a:t>
            </a:r>
          </a:p>
          <a:p>
            <a:r>
              <a:rPr lang="en-US" baseline="0" dirty="0" smtClean="0"/>
              <a:t>Anyone written a session post yet?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9739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Look at example from the assignment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7019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Communication and teamwork happening throughout</a:t>
            </a:r>
            <a:r>
              <a:rPr lang="en-US" baseline="0" dirty="0" smtClean="0"/>
              <a:t> the loop.</a:t>
            </a:r>
          </a:p>
          <a:p>
            <a:r>
              <a:rPr lang="en-US" baseline="0" dirty="0" smtClean="0"/>
              <a:t>Observing and listening happens during the test. Game developers call this phase playtesting.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163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57400"/>
            <a:ext cx="91440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ctr">
              <a:defRPr sz="4700" b="1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733800"/>
            <a:ext cx="9144000" cy="762000"/>
          </a:xfrm>
        </p:spPr>
        <p:txBody>
          <a:bodyPr lIns="118872" tIns="0" rIns="45720" bIns="0"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Hampshire_blackBG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71760" y="6085112"/>
            <a:ext cx="870142" cy="661308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Ira\Documents\My Dropbox\Presentations\GenCon\hampshire.gif"/>
          <p:cNvPicPr>
            <a:picLocks noChangeAspect="1" noChangeArrowheads="1"/>
          </p:cNvPicPr>
          <p:nvPr userDrawn="1"/>
        </p:nvPicPr>
        <p:blipFill>
          <a:blip r:embed="rId2" cstate="print"/>
          <a:srcRect l="14286" r="9524"/>
          <a:stretch>
            <a:fillRect/>
          </a:stretch>
        </p:blipFill>
        <p:spPr bwMode="auto">
          <a:xfrm>
            <a:off x="7924800" y="5962162"/>
            <a:ext cx="1219200" cy="89583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2/13/2018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2/13/2018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2/13/2018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2/13/2018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2/13/2018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11C44AD-073F-4BF8-9098-DE534D2C7786}" type="datetimeFigureOut">
              <a:rPr lang="en-US" smtClean="0"/>
              <a:pPr/>
              <a:t>2/13/2018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11C44AD-073F-4BF8-9098-DE534D2C7786}" type="datetimeFigureOut">
              <a:rPr lang="en-US" smtClean="0"/>
              <a:pPr/>
              <a:t>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DE9F36-4614-4C0E-8A09-A779554966F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swdestinydb.com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niaturemarket.com/searchresults?q=star+wars+destiny#/?_=1&amp;filter.mtg_set=Legacies&amp;page=1&amp;sort.price=desc" TargetMode="External"/><Relationship Id="rId2" Type="http://schemas.openxmlformats.org/officeDocument/2006/relationships/hyperlink" Target="https://www.miniaturemarket.com/searchresults?q=star+wars+destiny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0" y="2204164"/>
            <a:ext cx="9144000" cy="1323439"/>
          </a:xfrm>
        </p:spPr>
        <p:txBody>
          <a:bodyPr>
            <a:normAutofit/>
          </a:bodyPr>
          <a:lstStyle/>
          <a:p>
            <a:r>
              <a:rPr lang="en-US" dirty="0" smtClean="0"/>
              <a:t>Analog Game Design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1600" dirty="0" smtClean="0"/>
              <a:t>Professor Ira Fay</a:t>
            </a:r>
          </a:p>
          <a:p>
            <a:r>
              <a:rPr lang="en-US" sz="1600" smtClean="0"/>
              <a:t>Class </a:t>
            </a:r>
            <a:r>
              <a:rPr lang="en-US" sz="1600" smtClean="0"/>
              <a:t>6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Playtesting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382000" cy="4625609"/>
          </a:xfrm>
        </p:spPr>
        <p:txBody>
          <a:bodyPr>
            <a:normAutofit/>
          </a:bodyPr>
          <a:lstStyle/>
          <a:p>
            <a:r>
              <a:rPr lang="en-US" dirty="0" smtClean="0"/>
              <a:t>Secret to success in making a great game?</a:t>
            </a:r>
          </a:p>
        </p:txBody>
      </p:sp>
    </p:spTree>
    <p:extLst>
      <p:ext uri="{BB962C8B-B14F-4D97-AF65-F5344CB8AC3E}">
        <p14:creationId xmlns:p14="http://schemas.microsoft.com/office/powerpoint/2010/main" val="311180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Iteration!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0"/>
            <a:ext cx="8229600" cy="1772091"/>
          </a:xfrm>
        </p:spPr>
        <p:txBody>
          <a:bodyPr>
            <a:normAutofit/>
          </a:bodyPr>
          <a:lstStyle/>
          <a:p>
            <a:r>
              <a:rPr lang="en-US" b="1" dirty="0" smtClean="0"/>
              <a:t>No one gets it right on the first try</a:t>
            </a:r>
          </a:p>
          <a:p>
            <a:endParaRPr lang="en-US" sz="2400" dirty="0" smtClean="0"/>
          </a:p>
          <a:p>
            <a:r>
              <a:rPr lang="en-US" dirty="0" smtClean="0"/>
              <a:t>More iterations lead to a better product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83000" y="1866900"/>
            <a:ext cx="13253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Build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5046772" y="3429000"/>
            <a:ext cx="11254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Test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1600200" y="3429000"/>
            <a:ext cx="20224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Analyze</a:t>
            </a:r>
            <a:endParaRPr lang="en-US" sz="40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953000" y="2590800"/>
            <a:ext cx="609600" cy="83820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3657600" y="3810000"/>
            <a:ext cx="1295400" cy="0"/>
          </a:xfrm>
          <a:prstGeom prst="straightConnector1">
            <a:avLst/>
          </a:prstGeom>
          <a:ln>
            <a:solidFill>
              <a:srgbClr val="90192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048000" y="2590800"/>
            <a:ext cx="609600" cy="838200"/>
          </a:xfrm>
          <a:prstGeom prst="straightConnector1">
            <a:avLst/>
          </a:prstGeom>
          <a:ln>
            <a:solidFill>
              <a:srgbClr val="90192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362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involved?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Game Designer</a:t>
            </a:r>
          </a:p>
          <a:p>
            <a:endParaRPr lang="en-US" dirty="0" smtClean="0"/>
          </a:p>
          <a:p>
            <a:r>
              <a:rPr lang="en-US" dirty="0" smtClean="0"/>
              <a:t>Moderator</a:t>
            </a:r>
          </a:p>
          <a:p>
            <a:endParaRPr lang="en-US" dirty="0" smtClean="0"/>
          </a:p>
          <a:p>
            <a:r>
              <a:rPr lang="en-US" dirty="0" smtClean="0"/>
              <a:t>Playtester</a:t>
            </a:r>
          </a:p>
        </p:txBody>
      </p:sp>
    </p:spTree>
    <p:extLst>
      <p:ext uri="{BB962C8B-B14F-4D97-AF65-F5344CB8AC3E}">
        <p14:creationId xmlns:p14="http://schemas.microsoft.com/office/powerpoint/2010/main" val="310202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75191"/>
            <a:ext cx="8534400" cy="4625609"/>
          </a:xfrm>
        </p:spPr>
        <p:txBody>
          <a:bodyPr/>
          <a:lstStyle/>
          <a:p>
            <a:r>
              <a:rPr lang="en-US" dirty="0" smtClean="0"/>
              <a:t>Create an environment of open communication</a:t>
            </a:r>
          </a:p>
        </p:txBody>
      </p:sp>
    </p:spTree>
    <p:extLst>
      <p:ext uri="{BB962C8B-B14F-4D97-AF65-F5344CB8AC3E}">
        <p14:creationId xmlns:p14="http://schemas.microsoft.com/office/powerpoint/2010/main" val="224844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75191"/>
            <a:ext cx="8534400" cy="4625609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Create an environment of open communication</a:t>
            </a:r>
          </a:p>
          <a:p>
            <a:r>
              <a:rPr lang="en-US" dirty="0" smtClean="0"/>
              <a:t>Encourage honesty and criticism</a:t>
            </a:r>
          </a:p>
        </p:txBody>
      </p:sp>
    </p:spTree>
    <p:extLst>
      <p:ext uri="{BB962C8B-B14F-4D97-AF65-F5344CB8AC3E}">
        <p14:creationId xmlns:p14="http://schemas.microsoft.com/office/powerpoint/2010/main" val="93460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75191"/>
            <a:ext cx="8534400" cy="4625609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Create an environment of open communication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Encourage honesty and criticism</a:t>
            </a:r>
          </a:p>
          <a:p>
            <a:r>
              <a:rPr lang="en-US" dirty="0" smtClean="0"/>
              <a:t>Don’t get defensive</a:t>
            </a:r>
          </a:p>
        </p:txBody>
      </p:sp>
    </p:spTree>
    <p:extLst>
      <p:ext uri="{BB962C8B-B14F-4D97-AF65-F5344CB8AC3E}">
        <p14:creationId xmlns:p14="http://schemas.microsoft.com/office/powerpoint/2010/main" val="404103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75191"/>
            <a:ext cx="8686800" cy="4625609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Create an environment of open communication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Encourage honesty and criticism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Don’t get defensive</a:t>
            </a:r>
          </a:p>
          <a:p>
            <a:r>
              <a:rPr lang="en-US" dirty="0" smtClean="0"/>
              <a:t>Listen to all the ideas</a:t>
            </a:r>
          </a:p>
          <a:p>
            <a:pPr lvl="1"/>
            <a:r>
              <a:rPr lang="en-US" dirty="0" smtClean="0"/>
              <a:t>But you don’t have to do any/all of them!</a:t>
            </a:r>
          </a:p>
        </p:txBody>
      </p:sp>
    </p:spTree>
    <p:extLst>
      <p:ext uri="{BB962C8B-B14F-4D97-AF65-F5344CB8AC3E}">
        <p14:creationId xmlns:p14="http://schemas.microsoft.com/office/powerpoint/2010/main" val="324310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75191"/>
            <a:ext cx="8686800" cy="4625609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Create an environment of open communication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Encourage honesty and criticism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Don’t get defensive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Listen to all the ideas</a:t>
            </a:r>
          </a:p>
          <a:p>
            <a:r>
              <a:rPr lang="en-US" dirty="0" smtClean="0"/>
              <a:t>Don’t explain your design thinking unless it will help get better feedback</a:t>
            </a:r>
          </a:p>
          <a:p>
            <a:pPr lvl="1"/>
            <a:r>
              <a:rPr lang="en-US" dirty="0" smtClean="0"/>
              <a:t>You are there to listen to the player, not the other way around</a:t>
            </a:r>
          </a:p>
        </p:txBody>
      </p:sp>
    </p:spTree>
    <p:extLst>
      <p:ext uri="{BB962C8B-B14F-4D97-AF65-F5344CB8AC3E}">
        <p14:creationId xmlns:p14="http://schemas.microsoft.com/office/powerpoint/2010/main" val="331364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077200" cy="495300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55448"/>
            <a:ext cx="8229600" cy="1252728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Answer These</a:t>
            </a:r>
            <a:r>
              <a:rPr kumimoji="0" lang="en-US" sz="4500" b="1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Questions</a:t>
            </a:r>
            <a:endParaRPr kumimoji="0" lang="en-US" sz="45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5164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077200" cy="4953000"/>
          </a:xfrm>
        </p:spPr>
        <p:txBody>
          <a:bodyPr>
            <a:normAutofit/>
          </a:bodyPr>
          <a:lstStyle/>
          <a:p>
            <a:r>
              <a:rPr lang="en-US" dirty="0"/>
              <a:t>What actually </a:t>
            </a:r>
            <a:r>
              <a:rPr lang="en-US" dirty="0" smtClean="0"/>
              <a:t>happened?</a:t>
            </a:r>
            <a:endParaRPr lang="en-US" dirty="0"/>
          </a:p>
          <a:p>
            <a:pPr lvl="1"/>
            <a:r>
              <a:rPr lang="en-US" dirty="0"/>
              <a:t>How many players</a:t>
            </a:r>
          </a:p>
          <a:p>
            <a:pPr lvl="1"/>
            <a:r>
              <a:rPr lang="en-US" dirty="0"/>
              <a:t>Who did </a:t>
            </a:r>
            <a:r>
              <a:rPr lang="en-US" dirty="0" smtClean="0"/>
              <a:t>what</a:t>
            </a:r>
          </a:p>
          <a:p>
            <a:pPr lvl="1"/>
            <a:r>
              <a:rPr lang="en-US" dirty="0" smtClean="0"/>
              <a:t>Who won</a:t>
            </a:r>
            <a:endParaRPr lang="en-US" dirty="0"/>
          </a:p>
          <a:p>
            <a:pPr lvl="1"/>
            <a:r>
              <a:rPr lang="en-US" dirty="0"/>
              <a:t>How long did it </a:t>
            </a:r>
            <a:r>
              <a:rPr lang="en-US" dirty="0" smtClean="0"/>
              <a:t>take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55448"/>
            <a:ext cx="8229600" cy="1252728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Answer These</a:t>
            </a:r>
            <a:r>
              <a:rPr kumimoji="0" lang="en-US" sz="4500" b="1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Questions</a:t>
            </a:r>
            <a:endParaRPr kumimoji="0" lang="en-US" sz="45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7955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  <a:buFontTx/>
              <a:buChar char="•"/>
            </a:pPr>
            <a:r>
              <a:rPr lang="en-US" dirty="0" smtClean="0"/>
              <a:t>Weekly gameplay</a:t>
            </a:r>
          </a:p>
          <a:p>
            <a:pPr>
              <a:spcAft>
                <a:spcPts val="600"/>
              </a:spcAft>
              <a:buFontTx/>
              <a:buChar char="•"/>
            </a:pPr>
            <a:r>
              <a:rPr lang="en-US" dirty="0" smtClean="0"/>
              <a:t>Playtesting</a:t>
            </a:r>
          </a:p>
          <a:p>
            <a:pPr>
              <a:spcAft>
                <a:spcPts val="600"/>
              </a:spcAft>
              <a:buFontTx/>
              <a:buChar char="•"/>
            </a:pPr>
            <a:r>
              <a:rPr lang="en-US" dirty="0" smtClean="0"/>
              <a:t>Destiny (if time allows)</a:t>
            </a:r>
          </a:p>
          <a:p>
            <a:pPr>
              <a:spcAft>
                <a:spcPts val="600"/>
              </a:spcAft>
              <a:buFontTx/>
              <a:buChar char="•"/>
            </a:pPr>
            <a:endParaRPr lang="en-US" dirty="0" smtClean="0"/>
          </a:p>
          <a:p>
            <a:pPr>
              <a:spcAft>
                <a:spcPts val="600"/>
              </a:spcAft>
              <a:buFontTx/>
              <a:buChar char="•"/>
            </a:pPr>
            <a:endParaRPr lang="en-US" dirty="0" smtClean="0"/>
          </a:p>
          <a:p>
            <a:pPr>
              <a:spcAft>
                <a:spcPts val="600"/>
              </a:spcAft>
              <a:buFontTx/>
              <a:buChar char="•"/>
            </a:pPr>
            <a:endParaRPr lang="en-US" dirty="0" smtClean="0"/>
          </a:p>
          <a:p>
            <a:pPr>
              <a:spcAft>
                <a:spcPts val="600"/>
              </a:spcAft>
              <a:buFontTx/>
              <a:buChar char="•"/>
            </a:pPr>
            <a:endParaRPr lang="en-US" dirty="0" smtClean="0"/>
          </a:p>
          <a:p>
            <a:pPr>
              <a:spcAft>
                <a:spcPts val="600"/>
              </a:spcAft>
              <a:buFontTx/>
              <a:buChar char="•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077200" cy="495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What actually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happened?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endParaRPr lang="en-US" sz="6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/>
              <a:t>What confused the players?</a:t>
            </a:r>
          </a:p>
          <a:p>
            <a:pPr lvl="1"/>
            <a:endParaRPr lang="en-US" sz="600" dirty="0" smtClean="0"/>
          </a:p>
          <a:p>
            <a:r>
              <a:rPr lang="en-US" dirty="0" smtClean="0"/>
              <a:t>What questions did the players ask?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6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55448"/>
            <a:ext cx="8229600" cy="1252728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Answer These</a:t>
            </a:r>
            <a:r>
              <a:rPr kumimoji="0" lang="en-US" sz="4500" b="1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Questions</a:t>
            </a:r>
            <a:endParaRPr kumimoji="0" lang="en-US" sz="45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3479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077200" cy="495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What actually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happened?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endParaRPr lang="en-US" sz="6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What confused the players?</a:t>
            </a:r>
          </a:p>
          <a:p>
            <a:pPr lvl="1"/>
            <a:endParaRPr lang="en-US" sz="6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What questions did the players ask?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600" dirty="0"/>
          </a:p>
          <a:p>
            <a:r>
              <a:rPr lang="en-US" dirty="0" smtClean="0"/>
              <a:t>Did the players have fun? Why?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55448"/>
            <a:ext cx="8229600" cy="1252728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Answer These</a:t>
            </a:r>
            <a:r>
              <a:rPr kumimoji="0" lang="en-US" sz="4500" b="1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Questions</a:t>
            </a:r>
            <a:endParaRPr kumimoji="0" lang="en-US" sz="45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9206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077200" cy="495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What actually happened?</a:t>
            </a:r>
          </a:p>
          <a:p>
            <a:pPr lvl="1"/>
            <a:endParaRPr lang="en-US" sz="6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What confused the players?</a:t>
            </a:r>
          </a:p>
          <a:p>
            <a:pPr lvl="1"/>
            <a:endParaRPr lang="en-US" sz="6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What questions did the players ask?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6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Did the players have fun? Why?</a:t>
            </a:r>
          </a:p>
          <a:p>
            <a:pPr lvl="1"/>
            <a:endParaRPr lang="en-US" sz="600" dirty="0" smtClean="0"/>
          </a:p>
          <a:p>
            <a:r>
              <a:rPr lang="en-US" dirty="0" smtClean="0"/>
              <a:t>What could change to increase fun?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55448"/>
            <a:ext cx="8229600" cy="1252728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Answer These</a:t>
            </a:r>
            <a:r>
              <a:rPr kumimoji="0" lang="en-US" sz="4500" b="1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Questions</a:t>
            </a:r>
            <a:endParaRPr kumimoji="0" lang="en-US" sz="45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2862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0772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To the example!</a:t>
            </a: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dirty="0"/>
              <a:t>https://www.dropbox.com/s/0zizjnzcc7ilpln/Ben%20Bailey%20Dice.pdf?dl=0</a:t>
            </a:r>
          </a:p>
          <a:p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55448"/>
            <a:ext cx="8229600" cy="1252728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Sample Playtest</a:t>
            </a:r>
            <a:r>
              <a:rPr kumimoji="0" lang="en-US" sz="4500" b="1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500" b="1" i="0" u="none" strike="noStrike" kern="1200" cap="none" spc="0" normalizeH="0" noProof="0" dirty="0" err="1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Writeup</a:t>
            </a:r>
            <a:endParaRPr kumimoji="0" lang="en-US" sz="45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3770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Collectible Game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Posted on the course website</a:t>
            </a:r>
          </a:p>
          <a:p>
            <a:endParaRPr lang="en-US" dirty="0" smtClean="0"/>
          </a:p>
          <a:p>
            <a:r>
              <a:rPr lang="en-US" dirty="0" smtClean="0"/>
              <a:t>Part 1 due on Wednesday!</a:t>
            </a:r>
          </a:p>
          <a:p>
            <a:endParaRPr lang="en-US" dirty="0"/>
          </a:p>
          <a:p>
            <a:r>
              <a:rPr lang="en-US" dirty="0" smtClean="0">
                <a:hlinkClick r:id="rId3"/>
              </a:rPr>
              <a:t>http://swdestinydb.com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Group project!</a:t>
            </a:r>
          </a:p>
          <a:p>
            <a:pPr lvl="1"/>
            <a:r>
              <a:rPr lang="en-US" dirty="0" smtClean="0"/>
              <a:t>Final part of SW: Destiny due after Spring Break</a:t>
            </a:r>
          </a:p>
          <a:p>
            <a:endParaRPr lang="en-US" dirty="0" smtClean="0"/>
          </a:p>
          <a:p>
            <a:pPr>
              <a:buNone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9807372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 Wars: Destiny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82000" cy="4953000"/>
          </a:xfrm>
        </p:spPr>
        <p:txBody>
          <a:bodyPr/>
          <a:lstStyle/>
          <a:p>
            <a:r>
              <a:rPr lang="en-US" dirty="0" smtClean="0"/>
              <a:t>5-card + 1 die in a Booster pack</a:t>
            </a:r>
          </a:p>
          <a:p>
            <a:pPr lvl="1"/>
            <a:r>
              <a:rPr lang="en-US" dirty="0" smtClean="0"/>
              <a:t>$2.99 retail</a:t>
            </a:r>
          </a:p>
          <a:p>
            <a:pPr lvl="1"/>
            <a:r>
              <a:rPr lang="en-US" dirty="0" smtClean="0"/>
              <a:t>~$2.25 at bulk discount</a:t>
            </a:r>
          </a:p>
          <a:p>
            <a:pPr lvl="1"/>
            <a:r>
              <a:rPr lang="en-US" dirty="0" smtClean="0"/>
              <a:t>~$1.50 for wholesale</a:t>
            </a:r>
          </a:p>
          <a:p>
            <a:endParaRPr lang="en-US" dirty="0" smtClean="0"/>
          </a:p>
          <a:p>
            <a:r>
              <a:rPr lang="en-US" dirty="0" smtClean="0"/>
              <a:t>Most of the time, a booster pack rapidly loses value as soon as it’s opened</a:t>
            </a:r>
          </a:p>
          <a:p>
            <a:pPr lvl="1"/>
            <a:r>
              <a:rPr lang="en-US" dirty="0" smtClean="0"/>
              <a:t>Once in a while the player gets a valuable card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64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 Wars: Destiny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0772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“Singles” are individual card sales.</a:t>
            </a:r>
          </a:p>
          <a:p>
            <a:pPr lvl="1"/>
            <a:r>
              <a:rPr lang="en-US" sz="1400" dirty="0">
                <a:hlinkClick r:id="rId2"/>
              </a:rPr>
              <a:t>https://</a:t>
            </a:r>
            <a:r>
              <a:rPr lang="en-US" sz="1400" dirty="0" smtClean="0">
                <a:hlinkClick r:id="rId2"/>
              </a:rPr>
              <a:t>www.miniaturemarket.com/searchresults?q=star+wars+destiny</a:t>
            </a:r>
            <a:endParaRPr lang="en-US" sz="1400" dirty="0" smtClean="0"/>
          </a:p>
          <a:p>
            <a:pPr lvl="1"/>
            <a:r>
              <a:rPr lang="en-US" sz="1050" dirty="0">
                <a:hlinkClick r:id="rId3"/>
              </a:rPr>
              <a:t>https://www.miniaturemarket.com/searchresults?q=star+wars+destiny#/?_=1&amp;filter.mtg_set=Legacies&amp;page=1&amp;sort.price=desc</a:t>
            </a:r>
            <a:endParaRPr lang="en-US" sz="1050" dirty="0" smtClean="0"/>
          </a:p>
          <a:p>
            <a:r>
              <a:rPr lang="en-US" dirty="0" smtClean="0"/>
              <a:t>Some new cards might be worth $10+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8028" y="3352799"/>
            <a:ext cx="2057948" cy="294325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7205" y="3352798"/>
            <a:ext cx="2057948" cy="294325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51" y="3352800"/>
            <a:ext cx="2057948" cy="2943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33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 Wars: Destiny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Proxies</a:t>
            </a:r>
          </a:p>
          <a:p>
            <a:pPr lvl="1"/>
            <a:r>
              <a:rPr lang="en-US" dirty="0" smtClean="0"/>
              <a:t>Easy for commons and </a:t>
            </a:r>
            <a:r>
              <a:rPr lang="en-US" dirty="0" err="1" smtClean="0"/>
              <a:t>uncommons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Cards/Dice are yours to keep</a:t>
            </a:r>
          </a:p>
          <a:p>
            <a:pPr lvl="1"/>
            <a:r>
              <a:rPr lang="en-US" dirty="0" smtClean="0"/>
              <a:t>If you don’t want them, I’ll reuse them next semester or donate to library</a:t>
            </a:r>
          </a:p>
          <a:p>
            <a:pPr lvl="2"/>
            <a:r>
              <a:rPr lang="en-US" sz="2000" dirty="0" smtClean="0"/>
              <a:t>If anyone gets a Yoda, I’m interested! ;)</a:t>
            </a:r>
          </a:p>
        </p:txBody>
      </p:sp>
    </p:spTree>
    <p:extLst>
      <p:ext uri="{BB962C8B-B14F-4D97-AF65-F5344CB8AC3E}">
        <p14:creationId xmlns:p14="http://schemas.microsoft.com/office/powerpoint/2010/main" val="20953445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Forthcoming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Writing game rules presentation</a:t>
            </a:r>
          </a:p>
          <a:p>
            <a:r>
              <a:rPr lang="en-US" dirty="0" smtClean="0"/>
              <a:t>Playtesting presentation</a:t>
            </a:r>
          </a:p>
          <a:p>
            <a:r>
              <a:rPr lang="en-US" dirty="0" smtClean="0"/>
              <a:t>Master list of due dates</a:t>
            </a:r>
          </a:p>
          <a:p>
            <a:pPr lvl="1"/>
            <a:r>
              <a:rPr lang="en-US" dirty="0" smtClean="0"/>
              <a:t>Syllabus has it already!</a:t>
            </a:r>
          </a:p>
          <a:p>
            <a:r>
              <a:rPr lang="en-US" dirty="0" smtClean="0"/>
              <a:t>Games with Ira – more games and dates</a:t>
            </a:r>
          </a:p>
        </p:txBody>
      </p:sp>
    </p:spTree>
    <p:extLst>
      <p:ext uri="{BB962C8B-B14F-4D97-AF65-F5344CB8AC3E}">
        <p14:creationId xmlns:p14="http://schemas.microsoft.com/office/powerpoint/2010/main" val="3624682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 A Name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  <a:buFontTx/>
              <a:buChar char="•"/>
            </a:pPr>
            <a:r>
              <a:rPr lang="en-US" dirty="0" smtClean="0"/>
              <a:t>Learn the name of the person closest to you (whose name you don’t already know)</a:t>
            </a:r>
          </a:p>
          <a:p>
            <a:pPr>
              <a:spcAft>
                <a:spcPts val="600"/>
              </a:spcAft>
              <a:buFontTx/>
              <a:buChar char="•"/>
            </a:pPr>
            <a:endParaRPr lang="en-US" dirty="0" smtClean="0"/>
          </a:p>
          <a:p>
            <a:pPr>
              <a:spcAft>
                <a:spcPts val="600"/>
              </a:spcAft>
              <a:buFontTx/>
              <a:buChar char="•"/>
            </a:pPr>
            <a:endParaRPr lang="en-US" dirty="0" smtClean="0"/>
          </a:p>
          <a:p>
            <a:pPr>
              <a:spcAft>
                <a:spcPts val="600"/>
              </a:spcAft>
              <a:buFontTx/>
              <a:buChar char="•"/>
            </a:pPr>
            <a:endParaRPr lang="en-US" dirty="0" smtClean="0"/>
          </a:p>
          <a:p>
            <a:pPr>
              <a:spcAft>
                <a:spcPts val="600"/>
              </a:spcAft>
              <a:buFontTx/>
              <a:buChar char="•"/>
            </a:pPr>
            <a:endParaRPr lang="en-US" dirty="0" smtClean="0"/>
          </a:p>
          <a:p>
            <a:pPr>
              <a:spcAft>
                <a:spcPts val="600"/>
              </a:spcAft>
              <a:buFontTx/>
              <a:buChar char="•"/>
            </a:pPr>
            <a:endParaRPr lang="en-US" dirty="0" smtClean="0"/>
          </a:p>
          <a:p>
            <a:pPr>
              <a:spcAft>
                <a:spcPts val="600"/>
              </a:spcAft>
              <a:buFontTx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283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Slack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  <a:buFontTx/>
              <a:buChar char="•"/>
            </a:pPr>
            <a:r>
              <a:rPr lang="en-US" dirty="0" smtClean="0"/>
              <a:t>In the channel?</a:t>
            </a:r>
          </a:p>
          <a:p>
            <a:pPr>
              <a:spcAft>
                <a:spcPts val="600"/>
              </a:spcAft>
              <a:buFontTx/>
              <a:buChar char="•"/>
            </a:pPr>
            <a:endParaRPr lang="en-US" dirty="0"/>
          </a:p>
          <a:p>
            <a:pPr>
              <a:spcAft>
                <a:spcPts val="600"/>
              </a:spcAft>
              <a:buFontTx/>
              <a:buChar char="•"/>
            </a:pPr>
            <a:r>
              <a:rPr lang="en-US" dirty="0" smtClean="0"/>
              <a:t>Have the app on your phone?</a:t>
            </a:r>
          </a:p>
          <a:p>
            <a:pPr>
              <a:spcAft>
                <a:spcPts val="600"/>
              </a:spcAft>
              <a:buFontTx/>
              <a:buChar char="•"/>
            </a:pPr>
            <a:endParaRPr lang="en-US" dirty="0" smtClean="0"/>
          </a:p>
          <a:p>
            <a:pPr>
              <a:spcAft>
                <a:spcPts val="600"/>
              </a:spcAft>
              <a:buFontTx/>
              <a:buChar char="•"/>
            </a:pPr>
            <a:endParaRPr lang="en-US" dirty="0" smtClean="0"/>
          </a:p>
          <a:p>
            <a:pPr>
              <a:spcAft>
                <a:spcPts val="600"/>
              </a:spcAft>
              <a:buFontTx/>
              <a:buChar char="•"/>
            </a:pPr>
            <a:endParaRPr lang="en-US" dirty="0" smtClean="0"/>
          </a:p>
          <a:p>
            <a:pPr>
              <a:spcAft>
                <a:spcPts val="600"/>
              </a:spcAft>
              <a:buFontTx/>
              <a:buChar char="•"/>
            </a:pPr>
            <a:endParaRPr lang="en-US" dirty="0" smtClean="0"/>
          </a:p>
          <a:p>
            <a:pPr>
              <a:spcAft>
                <a:spcPts val="600"/>
              </a:spcAft>
              <a:buFontTx/>
              <a:buChar char="•"/>
            </a:pPr>
            <a:endParaRPr lang="en-US" dirty="0" smtClean="0"/>
          </a:p>
          <a:p>
            <a:pPr>
              <a:spcAft>
                <a:spcPts val="600"/>
              </a:spcAft>
              <a:buFontTx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1374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Kobold Guide to Board Game Design</a:t>
            </a:r>
          </a:p>
          <a:p>
            <a:endParaRPr lang="en-US" dirty="0" smtClean="0"/>
          </a:p>
          <a:p>
            <a:r>
              <a:rPr lang="en-US" dirty="0" smtClean="0"/>
              <a:t>Complete it by</a:t>
            </a:r>
            <a:br>
              <a:rPr lang="en-US" dirty="0" smtClean="0"/>
            </a:br>
            <a:r>
              <a:rPr lang="en-US" dirty="0" smtClean="0"/>
              <a:t>February 19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 descr="kobold guide to board game design.jpg"/>
          <p:cNvPicPr>
            <a:picLocks noChangeAspect="1"/>
          </p:cNvPicPr>
          <p:nvPr/>
        </p:nvPicPr>
        <p:blipFill>
          <a:blip r:embed="rId2"/>
          <a:srcRect l="20000" t="9091" r="20000" b="7273"/>
          <a:stretch>
            <a:fillRect/>
          </a:stretch>
        </p:blipFill>
        <p:spPr>
          <a:xfrm>
            <a:off x="4343400" y="2590800"/>
            <a:ext cx="2514600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952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Games with Ira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  <a:buFontTx/>
              <a:buChar char="•"/>
            </a:pPr>
            <a:r>
              <a:rPr lang="en-US" dirty="0" smtClean="0"/>
              <a:t>This Thursday is advising day!</a:t>
            </a:r>
          </a:p>
          <a:p>
            <a:pPr>
              <a:spcAft>
                <a:spcPts val="600"/>
              </a:spcAft>
              <a:buFontTx/>
              <a:buChar char="•"/>
            </a:pPr>
            <a:endParaRPr lang="en-US" dirty="0" smtClean="0"/>
          </a:p>
          <a:p>
            <a:pPr>
              <a:spcAft>
                <a:spcPts val="600"/>
              </a:spcAft>
              <a:buFontTx/>
              <a:buChar char="•"/>
            </a:pPr>
            <a:endParaRPr lang="en-US" dirty="0" smtClean="0"/>
          </a:p>
          <a:p>
            <a:pPr>
              <a:spcAft>
                <a:spcPts val="600"/>
              </a:spcAft>
              <a:buFontTx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301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 lab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  <a:buFontTx/>
              <a:buChar char="•"/>
            </a:pPr>
            <a:r>
              <a:rPr lang="en-US" dirty="0" smtClean="0"/>
              <a:t>Who went?</a:t>
            </a:r>
          </a:p>
          <a:p>
            <a:pPr>
              <a:spcAft>
                <a:spcPts val="600"/>
              </a:spcAft>
              <a:buFontTx/>
              <a:buChar char="•"/>
            </a:pPr>
            <a:endParaRPr lang="en-US" dirty="0" smtClean="0"/>
          </a:p>
          <a:p>
            <a:pPr>
              <a:spcAft>
                <a:spcPts val="600"/>
              </a:spcAft>
              <a:buFontTx/>
              <a:buChar char="•"/>
            </a:pPr>
            <a:endParaRPr lang="en-US" dirty="0" smtClean="0"/>
          </a:p>
          <a:p>
            <a:pPr>
              <a:spcAft>
                <a:spcPts val="600"/>
              </a:spcAft>
              <a:buFontTx/>
              <a:buChar char="•"/>
            </a:pPr>
            <a:endParaRPr lang="en-US" dirty="0" smtClean="0"/>
          </a:p>
          <a:p>
            <a:pPr>
              <a:spcAft>
                <a:spcPts val="600"/>
              </a:spcAft>
              <a:buFontTx/>
              <a:buChar char="•"/>
            </a:pPr>
            <a:endParaRPr lang="en-US" dirty="0" smtClean="0"/>
          </a:p>
          <a:p>
            <a:pPr>
              <a:spcAft>
                <a:spcPts val="600"/>
              </a:spcAft>
              <a:buFontTx/>
              <a:buChar char="•"/>
            </a:pPr>
            <a:endParaRPr lang="en-US" dirty="0" smtClean="0"/>
          </a:p>
          <a:p>
            <a:pPr>
              <a:spcAft>
                <a:spcPts val="600"/>
              </a:spcAft>
              <a:buFontTx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2834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Weekly Gameplay Project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  <a:buFontTx/>
              <a:buChar char="•"/>
            </a:pPr>
            <a:r>
              <a:rPr lang="en-US" dirty="0" smtClean="0"/>
              <a:t>Part 1 due today</a:t>
            </a:r>
          </a:p>
          <a:p>
            <a:pPr>
              <a:spcAft>
                <a:spcPts val="600"/>
              </a:spcAft>
              <a:buFontTx/>
              <a:buChar char="•"/>
            </a:pPr>
            <a:r>
              <a:rPr lang="en-US" dirty="0" smtClean="0"/>
              <a:t>Small groups</a:t>
            </a:r>
          </a:p>
          <a:p>
            <a:pPr lvl="1">
              <a:spcAft>
                <a:spcPts val="600"/>
              </a:spcAft>
              <a:buFontTx/>
              <a:buChar char="•"/>
            </a:pPr>
            <a:r>
              <a:rPr lang="en-US" dirty="0" smtClean="0"/>
              <a:t>Discuss something new and interesting about the game you played</a:t>
            </a:r>
          </a:p>
          <a:p>
            <a:pPr>
              <a:spcAft>
                <a:spcPts val="600"/>
              </a:spcAft>
              <a:buFontTx/>
              <a:buChar char="•"/>
            </a:pPr>
            <a:endParaRPr lang="en-US" dirty="0" smtClean="0"/>
          </a:p>
          <a:p>
            <a:pPr>
              <a:spcAft>
                <a:spcPts val="600"/>
              </a:spcAft>
              <a:buFontTx/>
              <a:buChar char="•"/>
            </a:pPr>
            <a:endParaRPr lang="en-US" dirty="0" smtClean="0"/>
          </a:p>
          <a:p>
            <a:pPr>
              <a:spcAft>
                <a:spcPts val="600"/>
              </a:spcAft>
              <a:buFontTx/>
              <a:buChar char="•"/>
            </a:pPr>
            <a:endParaRPr lang="en-US" dirty="0" smtClean="0"/>
          </a:p>
          <a:p>
            <a:pPr>
              <a:spcAft>
                <a:spcPts val="600"/>
              </a:spcAft>
              <a:buFontTx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448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Weekly Gameplay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 at session reports</a:t>
            </a:r>
          </a:p>
        </p:txBody>
      </p:sp>
    </p:spTree>
    <p:extLst>
      <p:ext uri="{BB962C8B-B14F-4D97-AF65-F5344CB8AC3E}">
        <p14:creationId xmlns:p14="http://schemas.microsoft.com/office/powerpoint/2010/main" val="318838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9373</TotalTime>
  <Words>599</Words>
  <Application>Microsoft Office PowerPoint</Application>
  <PresentationFormat>On-screen Show (4:3)</PresentationFormat>
  <Paragraphs>174</Paragraphs>
  <Slides>28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ＭＳ Ｐゴシック</vt:lpstr>
      <vt:lpstr>Arial</vt:lpstr>
      <vt:lpstr>Corbel</vt:lpstr>
      <vt:lpstr>Wingdings</vt:lpstr>
      <vt:lpstr>Wingdings 2</vt:lpstr>
      <vt:lpstr>Wingdings 3</vt:lpstr>
      <vt:lpstr>Module</vt:lpstr>
      <vt:lpstr>Analog Game Design</vt:lpstr>
      <vt:lpstr>Overview</vt:lpstr>
      <vt:lpstr>Learn A Name</vt:lpstr>
      <vt:lpstr>Slack</vt:lpstr>
      <vt:lpstr>Book</vt:lpstr>
      <vt:lpstr>Games with Ira</vt:lpstr>
      <vt:lpstr>Friday lab</vt:lpstr>
      <vt:lpstr>Weekly Gameplay Project</vt:lpstr>
      <vt:lpstr>Weekly Gameplay Project</vt:lpstr>
      <vt:lpstr>Playtesting</vt:lpstr>
      <vt:lpstr>Iteration!</vt:lpstr>
      <vt:lpstr>Who is involved?</vt:lpstr>
      <vt:lpstr>Moderators</vt:lpstr>
      <vt:lpstr>Moderators</vt:lpstr>
      <vt:lpstr>Moderators</vt:lpstr>
      <vt:lpstr>Moderators</vt:lpstr>
      <vt:lpstr>Moderators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Collectible Game</vt:lpstr>
      <vt:lpstr>Star Wars: Destiny</vt:lpstr>
      <vt:lpstr>Star Wars: Destiny</vt:lpstr>
      <vt:lpstr>Star Wars: Destiny</vt:lpstr>
      <vt:lpstr>Forthcoming</vt:lpstr>
    </vt:vector>
  </TitlesOfParts>
  <Company>Electronic Arts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FY09 Plan  March 2008</dc:title>
  <dc:creator>Ira Fay</dc:creator>
  <cp:lastModifiedBy>Ira Fay</cp:lastModifiedBy>
  <cp:revision>446</cp:revision>
  <dcterms:created xsi:type="dcterms:W3CDTF">2011-04-15T04:04:00Z</dcterms:created>
  <dcterms:modified xsi:type="dcterms:W3CDTF">2018-02-14T04:48:58Z</dcterms:modified>
</cp:coreProperties>
</file>